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93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3982-1984-4F24-AF84-04390A234CDD}" type="datetimeFigureOut">
              <a:rPr lang="sk-SK" smtClean="0"/>
              <a:t>21. 10. 2014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AB7E-B5B2-474C-BCA7-D7AFDF77052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0753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3982-1984-4F24-AF84-04390A234CDD}" type="datetimeFigureOut">
              <a:rPr lang="sk-SK" smtClean="0"/>
              <a:t>21. 10. 2014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AB7E-B5B2-474C-BCA7-D7AFDF77052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43166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3982-1984-4F24-AF84-04390A234CDD}" type="datetimeFigureOut">
              <a:rPr lang="sk-SK" smtClean="0"/>
              <a:t>21. 10. 2014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AB7E-B5B2-474C-BCA7-D7AFDF77052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64262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3982-1984-4F24-AF84-04390A234CDD}" type="datetimeFigureOut">
              <a:rPr lang="sk-SK" smtClean="0"/>
              <a:t>21. 10. 2014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AB7E-B5B2-474C-BCA7-D7AFDF77052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78164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3982-1984-4F24-AF84-04390A234CDD}" type="datetimeFigureOut">
              <a:rPr lang="sk-SK" smtClean="0"/>
              <a:t>21. 10. 2014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AB7E-B5B2-474C-BCA7-D7AFDF77052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06306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3982-1984-4F24-AF84-04390A234CDD}" type="datetimeFigureOut">
              <a:rPr lang="sk-SK" smtClean="0"/>
              <a:t>21. 10. 2014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AB7E-B5B2-474C-BCA7-D7AFDF77052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16260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3982-1984-4F24-AF84-04390A234CDD}" type="datetimeFigureOut">
              <a:rPr lang="sk-SK" smtClean="0"/>
              <a:t>21. 10. 2014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AB7E-B5B2-474C-BCA7-D7AFDF77052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02837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3982-1984-4F24-AF84-04390A234CDD}" type="datetimeFigureOut">
              <a:rPr lang="sk-SK" smtClean="0"/>
              <a:t>21. 10. 2014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AB7E-B5B2-474C-BCA7-D7AFDF77052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21678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3982-1984-4F24-AF84-04390A234CDD}" type="datetimeFigureOut">
              <a:rPr lang="sk-SK" smtClean="0"/>
              <a:t>21. 10. 2014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AB7E-B5B2-474C-BCA7-D7AFDF77052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30020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3982-1984-4F24-AF84-04390A234CDD}" type="datetimeFigureOut">
              <a:rPr lang="sk-SK" smtClean="0"/>
              <a:t>21. 10. 2014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AB7E-B5B2-474C-BCA7-D7AFDF77052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04206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3982-1984-4F24-AF84-04390A234CDD}" type="datetimeFigureOut">
              <a:rPr lang="sk-SK" smtClean="0"/>
              <a:t>21. 10. 2014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AB7E-B5B2-474C-BCA7-D7AFDF77052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445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C3982-1984-4F24-AF84-04390A234CDD}" type="datetimeFigureOut">
              <a:rPr lang="sk-SK" smtClean="0"/>
              <a:t>21. 10. 2014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5AB7E-B5B2-474C-BCA7-D7AFDF77052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27914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/>
              <a:t>Počet inštitúcií žiadajúcich o patenty v rokoch 1988-2012</a:t>
            </a:r>
            <a:endParaRPr lang="sk-SK" dirty="0"/>
          </a:p>
        </p:txBody>
      </p:sp>
      <p:graphicFrame>
        <p:nvGraphicFramePr>
          <p:cNvPr id="4" name="Zástupný symbol obsah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1675104"/>
              </p:ext>
            </p:extLst>
          </p:nvPr>
        </p:nvGraphicFramePr>
        <p:xfrm>
          <a:off x="611560" y="1700808"/>
          <a:ext cx="7704858" cy="32403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31906"/>
                <a:gridCol w="835207"/>
                <a:gridCol w="835207"/>
                <a:gridCol w="835207"/>
                <a:gridCol w="835207"/>
                <a:gridCol w="832124"/>
              </a:tblGrid>
              <a:tr h="5795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</a:rPr>
                        <a:t> </a:t>
                      </a:r>
                      <a:endParaRPr lang="sk-SK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1988-1992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1993-1997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1998-2002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2003-2007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2008-2012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754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</a:rPr>
                        <a:t>Univerzity</a:t>
                      </a:r>
                      <a:endParaRPr lang="sk-SK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</a:rPr>
                        <a:t>10</a:t>
                      </a:r>
                      <a:endParaRPr lang="sk-SK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8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10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7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7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754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Výskumné inštitúty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</a:rPr>
                        <a:t>26</a:t>
                      </a:r>
                      <a:endParaRPr lang="sk-SK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</a:rPr>
                        <a:t>8</a:t>
                      </a:r>
                      <a:endParaRPr lang="sk-SK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6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3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4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754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Inštitúty Slovenskej akadémie vied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</a:rPr>
                        <a:t>26</a:t>
                      </a:r>
                      <a:endParaRPr lang="sk-SK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</a:rPr>
                        <a:t>13</a:t>
                      </a:r>
                      <a:endParaRPr lang="sk-SK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9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12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11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5795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</a:rPr>
                        <a:t>Podniky s 3 and viacerými patentovými prihláškami </a:t>
                      </a:r>
                      <a:endParaRPr lang="sk-SK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33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</a:rPr>
                        <a:t>20</a:t>
                      </a:r>
                      <a:endParaRPr lang="sk-SK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</a:rPr>
                        <a:t>19</a:t>
                      </a:r>
                      <a:endParaRPr lang="sk-SK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18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15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5795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Podniky s menej ako 3 patentovými prihláškami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103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113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</a:rPr>
                        <a:t>95</a:t>
                      </a:r>
                      <a:endParaRPr lang="sk-SK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</a:rPr>
                        <a:t>87</a:t>
                      </a:r>
                      <a:endParaRPr lang="sk-SK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91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754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</a:rPr>
                        <a:t>Celkovo</a:t>
                      </a:r>
                      <a:endParaRPr lang="sk-SK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198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162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</a:rPr>
                        <a:t>139</a:t>
                      </a:r>
                      <a:endParaRPr lang="sk-SK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</a:rPr>
                        <a:t>127</a:t>
                      </a:r>
                      <a:endParaRPr lang="sk-SK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</a:rPr>
                        <a:t>128</a:t>
                      </a:r>
                      <a:endParaRPr lang="sk-SK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  <p:sp>
        <p:nvSpPr>
          <p:cNvPr id="5" name="BlokTextu 4"/>
          <p:cNvSpPr txBox="1"/>
          <p:nvPr/>
        </p:nvSpPr>
        <p:spPr>
          <a:xfrm>
            <a:off x="683568" y="5445224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Zahraniční investori minimálne podporujú vedecko-výskumné aktivity,</a:t>
            </a:r>
          </a:p>
          <a:p>
            <a:r>
              <a:rPr lang="sk-SK" dirty="0" smtClean="0"/>
              <a:t>Zamerané na menej kvalifikovanú práca</a:t>
            </a:r>
            <a:endParaRPr lang="sk-SK" dirty="0"/>
          </a:p>
        </p:txBody>
      </p:sp>
      <p:sp>
        <p:nvSpPr>
          <p:cNvPr id="6" name="BlokTextu 5"/>
          <p:cNvSpPr txBox="1"/>
          <p:nvPr/>
        </p:nvSpPr>
        <p:spPr>
          <a:xfrm>
            <a:off x="7020272" y="6439197"/>
            <a:ext cx="15121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dirty="0" err="1" smtClean="0"/>
              <a:t>Prochádzková</a:t>
            </a:r>
            <a:r>
              <a:rPr lang="sk-SK" sz="800" dirty="0" smtClean="0"/>
              <a:t>, Hudec, 2014</a:t>
            </a:r>
            <a:endParaRPr lang="sk-SK" sz="800" dirty="0"/>
          </a:p>
        </p:txBody>
      </p:sp>
    </p:spTree>
    <p:extLst>
      <p:ext uri="{BB962C8B-B14F-4D97-AF65-F5344CB8AC3E}">
        <p14:creationId xmlns:p14="http://schemas.microsoft.com/office/powerpoint/2010/main" val="2244196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 smtClean="0"/>
              <a:t>Pokles a fragmentácia – príklad BSK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4" name="Obrázok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060848"/>
            <a:ext cx="6984776" cy="3816424"/>
          </a:xfrm>
          <a:prstGeom prst="rect">
            <a:avLst/>
          </a:prstGeom>
        </p:spPr>
      </p:pic>
      <p:sp>
        <p:nvSpPr>
          <p:cNvPr id="5" name="BlokTextu 4"/>
          <p:cNvSpPr txBox="1"/>
          <p:nvPr/>
        </p:nvSpPr>
        <p:spPr>
          <a:xfrm>
            <a:off x="7020272" y="6439197"/>
            <a:ext cx="15121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dirty="0" err="1" smtClean="0"/>
              <a:t>Prochádzková</a:t>
            </a:r>
            <a:r>
              <a:rPr lang="sk-SK" sz="800" dirty="0" smtClean="0"/>
              <a:t>, Hudec, 2014</a:t>
            </a:r>
            <a:endParaRPr lang="sk-SK" sz="800" dirty="0"/>
          </a:p>
        </p:txBody>
      </p:sp>
    </p:spTree>
    <p:extLst>
      <p:ext uri="{BB962C8B-B14F-4D97-AF65-F5344CB8AC3E}">
        <p14:creationId xmlns:p14="http://schemas.microsoft.com/office/powerpoint/2010/main" val="4099131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Siete, </a:t>
            </a:r>
            <a:r>
              <a:rPr lang="sk-SK" dirty="0" err="1" smtClean="0"/>
              <a:t>klastre</a:t>
            </a:r>
            <a:r>
              <a:rPr lang="sk-SK" dirty="0" smtClean="0"/>
              <a:t> </a:t>
            </a:r>
            <a:r>
              <a:rPr lang="sk-SK" dirty="0" err="1" smtClean="0"/>
              <a:t>inovátorov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sk-SK" dirty="0"/>
              <a:t>Na rozdiel od Českej republiky alebo Maďarska, slovenské </a:t>
            </a:r>
            <a:r>
              <a:rPr lang="sk-SK" dirty="0" err="1"/>
              <a:t>klastre</a:t>
            </a:r>
            <a:r>
              <a:rPr lang="sk-SK" dirty="0"/>
              <a:t> vznikli na základe iniciatívy firiem vo svojom odvetví a nie kvôli možnosti získať prostriedky štátne podpory. </a:t>
            </a:r>
            <a:endParaRPr lang="sk-SK" dirty="0" smtClean="0"/>
          </a:p>
          <a:p>
            <a:r>
              <a:rPr lang="sk-SK" dirty="0" smtClean="0"/>
              <a:t>Zdravá základňa – AT+R, IT </a:t>
            </a:r>
            <a:r>
              <a:rPr lang="sk-SK" dirty="0" err="1" smtClean="0"/>
              <a:t>Valley</a:t>
            </a:r>
            <a:r>
              <a:rPr lang="sk-SK" dirty="0" smtClean="0"/>
              <a:t>, </a:t>
            </a:r>
            <a:r>
              <a:rPr lang="sk-SK" dirty="0" err="1" smtClean="0"/>
              <a:t>atď</a:t>
            </a:r>
            <a:r>
              <a:rPr lang="sk-SK" dirty="0" smtClean="0"/>
              <a:t> – zdroj rastu zamestnanosti, inovačnej výkonnosti.</a:t>
            </a:r>
            <a:endParaRPr lang="sk-SK" dirty="0"/>
          </a:p>
          <a:p>
            <a:r>
              <a:rPr lang="sk-SK" dirty="0" smtClean="0"/>
              <a:t>Prepojenie na zdravé univerzitné aktivity – rodiace sa </a:t>
            </a:r>
            <a:r>
              <a:rPr lang="sk-SK" dirty="0" err="1" smtClean="0"/>
              <a:t>vedeckotechnické</a:t>
            </a:r>
            <a:r>
              <a:rPr lang="sk-SK" dirty="0" smtClean="0"/>
              <a:t> parky a centrá </a:t>
            </a:r>
            <a:r>
              <a:rPr lang="sk-SK" dirty="0" err="1" smtClean="0"/>
              <a:t>excelentnosti</a:t>
            </a:r>
            <a:r>
              <a:rPr lang="sk-SK" dirty="0" smtClean="0"/>
              <a:t>. </a:t>
            </a:r>
          </a:p>
          <a:p>
            <a:r>
              <a:rPr lang="sk-SK" dirty="0" smtClean="0"/>
              <a:t>Potrebná regionálna, a inovačná politika zameraná na inovačný ekosystém, podporu spájania a </a:t>
            </a:r>
            <a:r>
              <a:rPr lang="sk-SK" dirty="0" err="1" smtClean="0"/>
              <a:t>klastrovania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918209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Akým spôsobom?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k-SK" dirty="0" smtClean="0"/>
              <a:t>Prekonávať fragmentáciu, spájanie kvalitných inštitúcií v odvetviach, ktoré sú perspektívne.</a:t>
            </a:r>
          </a:p>
          <a:p>
            <a:r>
              <a:rPr lang="sk-SK" dirty="0" smtClean="0"/>
              <a:t>Ideálne, ak už spolupráca existuje, priniesla výsledky, v odvetviach, ktoré sú perspektívne do budúcnosti.</a:t>
            </a:r>
          </a:p>
          <a:p>
            <a:r>
              <a:rPr lang="sk-SK" dirty="0" smtClean="0"/>
              <a:t>To je koncept </a:t>
            </a:r>
            <a:r>
              <a:rPr lang="sk-SK" dirty="0" err="1" smtClean="0"/>
              <a:t>smart</a:t>
            </a:r>
            <a:r>
              <a:rPr lang="sk-SK" dirty="0" smtClean="0"/>
              <a:t> –regionálnej inteligentnej špecializácie, budovať na regionálnej výhode, zároveň v odvetviach s kritickou masou zamestnanosti, exportne orientovaných aktivitách.</a:t>
            </a:r>
          </a:p>
          <a:p>
            <a:r>
              <a:rPr lang="sk-SK" dirty="0" smtClean="0"/>
              <a:t>Pritom súčasná moderná regionálna politika EU je postavená na téze, že neplatí „</a:t>
            </a:r>
            <a:r>
              <a:rPr lang="sk-SK" dirty="0" err="1" smtClean="0"/>
              <a:t>one</a:t>
            </a:r>
            <a:r>
              <a:rPr lang="sk-SK" dirty="0" smtClean="0"/>
              <a:t> </a:t>
            </a:r>
            <a:r>
              <a:rPr lang="sk-SK" dirty="0" err="1" smtClean="0"/>
              <a:t>size</a:t>
            </a:r>
            <a:r>
              <a:rPr lang="sk-SK" dirty="0" smtClean="0"/>
              <a:t> </a:t>
            </a:r>
            <a:r>
              <a:rPr lang="sk-SK" dirty="0" err="1" smtClean="0"/>
              <a:t>fits</a:t>
            </a:r>
            <a:r>
              <a:rPr lang="sk-SK" dirty="0" smtClean="0"/>
              <a:t> </a:t>
            </a:r>
            <a:r>
              <a:rPr lang="sk-SK" dirty="0" err="1" smtClean="0"/>
              <a:t>all</a:t>
            </a:r>
            <a:r>
              <a:rPr lang="sk-SK" dirty="0" smtClean="0"/>
              <a:t>“ – to jest každý región má vlastnú históriu a štruktúru a vyžaduje vlastné špecifické nástroje (</a:t>
            </a:r>
            <a:r>
              <a:rPr lang="sk-SK" dirty="0" err="1" smtClean="0"/>
              <a:t>place</a:t>
            </a:r>
            <a:r>
              <a:rPr lang="sk-SK" dirty="0" smtClean="0"/>
              <a:t> </a:t>
            </a:r>
            <a:r>
              <a:rPr lang="sk-SK" dirty="0" err="1" smtClean="0"/>
              <a:t>based</a:t>
            </a:r>
            <a:r>
              <a:rPr lang="sk-SK" dirty="0" smtClean="0"/>
              <a:t>).</a:t>
            </a:r>
          </a:p>
          <a:p>
            <a:r>
              <a:rPr lang="sk-SK" dirty="0"/>
              <a:t>Stratégia výskumu a </a:t>
            </a:r>
            <a:r>
              <a:rPr lang="sk-SK" dirty="0" smtClean="0"/>
              <a:t>inovácií pre </a:t>
            </a:r>
            <a:r>
              <a:rPr lang="sk-SK" dirty="0"/>
              <a:t>inteligentnú špecializáciu Slovenskej </a:t>
            </a:r>
            <a:r>
              <a:rPr lang="sk-SK" dirty="0" smtClean="0"/>
              <a:t>republiky (RIS3) definuje Slovensko ako „región“ a nemá priemet do krajov Slovenska. Ale definuje základné priority a oblasti špecializácie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530342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Oblasti špecializácie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k-SK" dirty="0">
                <a:solidFill>
                  <a:srgbClr val="FF0000"/>
                </a:solidFill>
              </a:rPr>
              <a:t>V oblasti priorít výskumu a vývoja</a:t>
            </a:r>
            <a:r>
              <a:rPr lang="sk-SK" dirty="0"/>
              <a:t>:</a:t>
            </a:r>
          </a:p>
          <a:p>
            <a:r>
              <a:rPr lang="pt-BR" dirty="0"/>
              <a:t>1. materiálový výskum a nanotechnológie</a:t>
            </a:r>
          </a:p>
          <a:p>
            <a:r>
              <a:rPr lang="sk-SK" dirty="0"/>
              <a:t>2. informačné a komunikačné technológie</a:t>
            </a:r>
          </a:p>
          <a:p>
            <a:pPr>
              <a:spcAft>
                <a:spcPts val="1200"/>
              </a:spcAft>
            </a:pPr>
            <a:r>
              <a:rPr lang="sk-SK" dirty="0"/>
              <a:t>3. biomedicína a biotechnológie</a:t>
            </a:r>
          </a:p>
          <a:p>
            <a:r>
              <a:rPr lang="sk-SK" dirty="0">
                <a:solidFill>
                  <a:srgbClr val="FF0000"/>
                </a:solidFill>
              </a:rPr>
              <a:t>V oblasti technologických priorít</a:t>
            </a:r>
          </a:p>
          <a:p>
            <a:r>
              <a:rPr lang="sk-SK" dirty="0"/>
              <a:t>4. priemyselné technológie</a:t>
            </a:r>
          </a:p>
          <a:p>
            <a:r>
              <a:rPr lang="sk-SK" dirty="0"/>
              <a:t>5. udržateľná energetika a energie</a:t>
            </a:r>
          </a:p>
          <a:p>
            <a:pPr>
              <a:spcAft>
                <a:spcPts val="1200"/>
              </a:spcAft>
            </a:pPr>
            <a:r>
              <a:rPr lang="sk-SK" dirty="0"/>
              <a:t>6. pôdohospodárstvo a životné prostredie</a:t>
            </a:r>
          </a:p>
          <a:p>
            <a:r>
              <a:rPr lang="sk-SK" dirty="0">
                <a:solidFill>
                  <a:srgbClr val="FF0000"/>
                </a:solidFill>
              </a:rPr>
              <a:t>V oblasti spoločenských priorít</a:t>
            </a:r>
          </a:p>
          <a:p>
            <a:r>
              <a:rPr lang="sk-SK" dirty="0"/>
              <a:t>7. vybrané okruhy spoločenských vied (s ohľadom na najpálčivejšie problémy spoločnosti, </a:t>
            </a:r>
            <a:r>
              <a:rPr lang="sk-SK" dirty="0" smtClean="0"/>
              <a:t>ktoré najviac </a:t>
            </a:r>
            <a:r>
              <a:rPr lang="sk-SK" dirty="0"/>
              <a:t>zaťažujú slovenskú spoločnosť).</a:t>
            </a:r>
          </a:p>
        </p:txBody>
      </p:sp>
    </p:spTree>
    <p:extLst>
      <p:ext uri="{BB962C8B-B14F-4D97-AF65-F5344CB8AC3E}">
        <p14:creationId xmlns:p14="http://schemas.microsoft.com/office/powerpoint/2010/main" val="602126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dirty="0" smtClean="0"/>
              <a:t>Perspektívne oblasti špecializácie</a:t>
            </a:r>
            <a:br>
              <a:rPr lang="sk-SK" dirty="0" smtClean="0"/>
            </a:b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77500" lnSpcReduction="20000"/>
          </a:bodyPr>
          <a:lstStyle/>
          <a:p>
            <a:r>
              <a:rPr lang="sk-SK" sz="2600" dirty="0" smtClean="0"/>
              <a:t>Automatizácia</a:t>
            </a:r>
            <a:r>
              <a:rPr lang="sk-SK" sz="2600" dirty="0"/>
              <a:t>, robotika a digitálne technológie</a:t>
            </a:r>
          </a:p>
          <a:p>
            <a:r>
              <a:rPr lang="pl-PL" sz="2600" dirty="0" smtClean="0"/>
              <a:t>Spracovanie </a:t>
            </a:r>
            <a:r>
              <a:rPr lang="pl-PL" sz="2600" dirty="0"/>
              <a:t>a zhodnotenie ľahkých kovov a ich zliatin</a:t>
            </a:r>
          </a:p>
          <a:p>
            <a:r>
              <a:rPr lang="en-US" sz="2600" dirty="0" err="1" smtClean="0"/>
              <a:t>Výroba</a:t>
            </a:r>
            <a:r>
              <a:rPr lang="en-US" sz="2600" dirty="0" smtClean="0"/>
              <a:t> </a:t>
            </a:r>
            <a:r>
              <a:rPr lang="en-US" sz="2600" dirty="0"/>
              <a:t>a </a:t>
            </a:r>
            <a:r>
              <a:rPr lang="en-US" sz="2600" dirty="0" err="1"/>
              <a:t>spracovanie</a:t>
            </a:r>
            <a:r>
              <a:rPr lang="en-US" sz="2600" dirty="0"/>
              <a:t> </a:t>
            </a:r>
            <a:r>
              <a:rPr lang="en-US" sz="2600" dirty="0" err="1"/>
              <a:t>polymérov</a:t>
            </a:r>
            <a:r>
              <a:rPr lang="en-US" sz="2600" dirty="0"/>
              <a:t> a </a:t>
            </a:r>
            <a:r>
              <a:rPr lang="en-US" sz="2600" dirty="0" err="1"/>
              <a:t>progresívnych</a:t>
            </a:r>
            <a:r>
              <a:rPr lang="en-US" sz="2600" dirty="0"/>
              <a:t> </a:t>
            </a:r>
            <a:r>
              <a:rPr lang="en-US" sz="2600" dirty="0" err="1"/>
              <a:t>chemických</a:t>
            </a:r>
            <a:r>
              <a:rPr lang="en-US" sz="2600" dirty="0"/>
              <a:t> </a:t>
            </a:r>
            <a:r>
              <a:rPr lang="en-US" sz="2600" dirty="0" err="1"/>
              <a:t>substancií</a:t>
            </a:r>
            <a:r>
              <a:rPr lang="en-US" sz="2600" dirty="0"/>
              <a:t> (</a:t>
            </a:r>
            <a:r>
              <a:rPr lang="en-US" sz="2600" dirty="0" err="1"/>
              <a:t>vrátane</a:t>
            </a:r>
            <a:r>
              <a:rPr lang="en-US" sz="2600" dirty="0"/>
              <a:t> smart fertilizations)</a:t>
            </a:r>
          </a:p>
          <a:p>
            <a:r>
              <a:rPr lang="sk-SK" sz="2600" dirty="0" smtClean="0"/>
              <a:t>Kreatívny </a:t>
            </a:r>
            <a:r>
              <a:rPr lang="sk-SK" sz="2600" dirty="0"/>
              <a:t>priemysel</a:t>
            </a:r>
          </a:p>
          <a:p>
            <a:r>
              <a:rPr lang="sk-SK" sz="2600" dirty="0" smtClean="0"/>
              <a:t>Zhodnocovanie </a:t>
            </a:r>
            <a:r>
              <a:rPr lang="sk-SK" sz="2600" dirty="0"/>
              <a:t>domácej surovinovej základne</a:t>
            </a:r>
          </a:p>
          <a:p>
            <a:r>
              <a:rPr lang="sk-SK" sz="2600" dirty="0" smtClean="0"/>
              <a:t>Podpora </a:t>
            </a:r>
            <a:r>
              <a:rPr lang="sk-SK" sz="2600" dirty="0"/>
              <a:t>inteligentných technológií v oblasti </a:t>
            </a:r>
            <a:r>
              <a:rPr lang="sk-SK" sz="2600" dirty="0" smtClean="0"/>
              <a:t>spracovania </a:t>
            </a:r>
            <a:r>
              <a:rPr lang="sk-SK" sz="2600" dirty="0"/>
              <a:t>surovín a odpadov v regióne výskytu</a:t>
            </a:r>
            <a:r>
              <a:rPr lang="sk-SK" sz="2600" dirty="0" smtClean="0"/>
              <a:t>.</a:t>
            </a:r>
          </a:p>
          <a:p>
            <a:endParaRPr lang="sk-SK" dirty="0" smtClean="0"/>
          </a:p>
          <a:p>
            <a:endParaRPr lang="sk-SK" dirty="0" smtClean="0"/>
          </a:p>
          <a:p>
            <a:r>
              <a:rPr lang="sk-SK" dirty="0" smtClean="0"/>
              <a:t>Je to vhodné pre všetky kraje? Kraje (PSK aj KSK) si chcú pripraviť priemety na svoju regionálnu situáciu, sú veľmi odlišné.  V projekte </a:t>
            </a:r>
            <a:r>
              <a:rPr lang="sk-SK" dirty="0" err="1" smtClean="0"/>
              <a:t>Clustrat</a:t>
            </a:r>
            <a:r>
              <a:rPr lang="sk-SK" dirty="0" smtClean="0"/>
              <a:t> už sa načrtli perspektívne oblasti špecializácie pre </a:t>
            </a:r>
            <a:r>
              <a:rPr lang="sk-SK" dirty="0" smtClean="0"/>
              <a:t>Východné Slovensko na základe kritickej masy, inovačnej výkonnosti a globálnych trendov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001705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Hlavné ciele a priority – cez </a:t>
            </a:r>
            <a:r>
              <a:rPr lang="sk-SK" dirty="0" err="1" smtClean="0"/>
              <a:t>klastre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k-SK" b="1" dirty="0" smtClean="0"/>
              <a:t>Strategický cieľ 1: </a:t>
            </a:r>
            <a:r>
              <a:rPr lang="sk-SK" dirty="0" smtClean="0"/>
              <a:t>Prehlbovať integráciu a ukotvenie kľúčových priemyselných odvetví, ktoré zvyšujú miestnu pridanú hodnotu, prostredníctvom </a:t>
            </a:r>
            <a:r>
              <a:rPr lang="sk-SK" b="1" dirty="0" smtClean="0"/>
              <a:t>spolupráce miestnych dodávateľských reťazcov </a:t>
            </a:r>
            <a:r>
              <a:rPr lang="sk-SK" dirty="0" smtClean="0"/>
              <a:t>a podporou ich vzájomného sieťovania.</a:t>
            </a:r>
          </a:p>
          <a:p>
            <a:r>
              <a:rPr lang="sk-SK" b="1" dirty="0" smtClean="0"/>
              <a:t>Opatrenia</a:t>
            </a:r>
          </a:p>
          <a:p>
            <a:r>
              <a:rPr lang="sk-SK" dirty="0" smtClean="0"/>
              <a:t>1.1. Rozvoj inovačných kapacít prostredníctvom spolupráce podnikov a výskumných inštitúcií v kľúčových odvetviach hospodárstva SR</a:t>
            </a:r>
          </a:p>
          <a:p>
            <a:r>
              <a:rPr lang="sk-SK" dirty="0" smtClean="0"/>
              <a:t>V rámci opatrenia bude podporená tvorba konzorcií pre riešenie multidisciplinárnych problémov a ukotvenie odvetví cez </a:t>
            </a:r>
            <a:r>
              <a:rPr lang="sk-SK" b="1" dirty="0" err="1" smtClean="0"/>
              <a:t>klastre</a:t>
            </a:r>
            <a:r>
              <a:rPr lang="sk-SK" b="1" dirty="0" smtClean="0"/>
              <a:t> a iné formy sieťovania </a:t>
            </a:r>
            <a:r>
              <a:rPr lang="sk-SK" dirty="0" smtClean="0"/>
              <a:t>za účelom rozvoja inovačných kapacít.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979611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RIS 3 a OP </a:t>
            </a:r>
            <a:r>
              <a:rPr lang="sk-SK" dirty="0" err="1" smtClean="0"/>
              <a:t>VaI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k-SK" dirty="0"/>
              <a:t>RIS 3 - ex </a:t>
            </a:r>
            <a:r>
              <a:rPr lang="sk-SK" dirty="0" err="1"/>
              <a:t>ante</a:t>
            </a:r>
            <a:r>
              <a:rPr lang="sk-SK" dirty="0"/>
              <a:t> podmienka čerpania fondov pre cieľ </a:t>
            </a:r>
            <a:r>
              <a:rPr lang="sk-SK" dirty="0" smtClean="0"/>
              <a:t>1 Posilnenie </a:t>
            </a:r>
            <a:r>
              <a:rPr lang="sk-SK" dirty="0"/>
              <a:t>výskumu, technologického rozvoja a </a:t>
            </a:r>
            <a:r>
              <a:rPr lang="sk-SK" dirty="0" smtClean="0"/>
              <a:t>inovácií</a:t>
            </a:r>
          </a:p>
          <a:p>
            <a:r>
              <a:rPr lang="sk-SK" dirty="0" smtClean="0"/>
              <a:t>RIS3 </a:t>
            </a:r>
            <a:r>
              <a:rPr lang="sk-SK" dirty="0"/>
              <a:t>SK je základným strategickým dokumentom pre tvorbu OP </a:t>
            </a:r>
            <a:r>
              <a:rPr lang="sk-SK" dirty="0" err="1"/>
              <a:t>VaI</a:t>
            </a:r>
            <a:r>
              <a:rPr lang="sk-SK" dirty="0"/>
              <a:t>. Je tiež podkladom pre ostatné OP v častiach podpory konkurencieschopnosti , </a:t>
            </a:r>
            <a:r>
              <a:rPr lang="sk-SK" dirty="0" err="1"/>
              <a:t>VaI</a:t>
            </a:r>
            <a:r>
              <a:rPr lang="sk-SK" dirty="0"/>
              <a:t>, ľudských zdrojov </a:t>
            </a:r>
            <a:endParaRPr lang="sk-SK" dirty="0" smtClean="0"/>
          </a:p>
          <a:p>
            <a:r>
              <a:rPr lang="sk-SK" dirty="0" smtClean="0"/>
              <a:t>A regionálne sieťovanie a </a:t>
            </a:r>
            <a:r>
              <a:rPr lang="sk-SK" dirty="0" err="1" smtClean="0"/>
              <a:t>klastrovanie</a:t>
            </a:r>
            <a:r>
              <a:rPr lang="sk-SK" dirty="0" smtClean="0"/>
              <a:t> ako hlavný cieľ musí nájsť priemet do cieľov a financovania v jasne formulovanej inovačnej a klastrovej politike.</a:t>
            </a:r>
            <a:endParaRPr lang="sk-SK" dirty="0"/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113600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Mix inovačnej politiky - nástroje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sk-SK" b="1" dirty="0" smtClean="0"/>
              <a:t>Nástroje – kombinácia aktivít cielených na konkrétnu situáciu v kraji:</a:t>
            </a:r>
            <a:endParaRPr lang="sk-SK" b="1" dirty="0"/>
          </a:p>
          <a:p>
            <a:r>
              <a:rPr lang="sk-SK" dirty="0" smtClean="0"/>
              <a:t>podpora </a:t>
            </a:r>
            <a:r>
              <a:rPr lang="sk-SK" dirty="0" err="1" smtClean="0"/>
              <a:t>klastrov</a:t>
            </a:r>
            <a:endParaRPr lang="sk-SK" dirty="0" smtClean="0"/>
          </a:p>
          <a:p>
            <a:r>
              <a:rPr lang="sk-SK" dirty="0" smtClean="0"/>
              <a:t>podpora inkubátorov</a:t>
            </a:r>
          </a:p>
          <a:p>
            <a:r>
              <a:rPr lang="sk-SK" dirty="0" smtClean="0"/>
              <a:t>inovačné </a:t>
            </a:r>
            <a:r>
              <a:rPr lang="sk-SK" dirty="0" err="1" smtClean="0"/>
              <a:t>vouchery</a:t>
            </a:r>
            <a:endParaRPr lang="sk-SK" dirty="0"/>
          </a:p>
          <a:p>
            <a:r>
              <a:rPr lang="pl-PL" dirty="0" smtClean="0"/>
              <a:t>podpora </a:t>
            </a:r>
            <a:r>
              <a:rPr lang="pl-PL" dirty="0"/>
              <a:t>spolupráce podnikov s akademickým sektorom</a:t>
            </a:r>
          </a:p>
          <a:p>
            <a:r>
              <a:rPr lang="sk-SK" dirty="0" smtClean="0"/>
              <a:t>projekty </a:t>
            </a:r>
            <a:r>
              <a:rPr lang="sk-SK" dirty="0"/>
              <a:t>transferu technológií</a:t>
            </a:r>
          </a:p>
          <a:p>
            <a:r>
              <a:rPr lang="pl-PL" dirty="0" smtClean="0"/>
              <a:t>projekty </a:t>
            </a:r>
            <a:r>
              <a:rPr lang="pl-PL" dirty="0"/>
              <a:t>pre budovanie VaI kapacít v podnikoch</a:t>
            </a:r>
          </a:p>
          <a:p>
            <a:r>
              <a:rPr lang="sk-SK" dirty="0" smtClean="0"/>
              <a:t>finančné </a:t>
            </a:r>
            <a:r>
              <a:rPr lang="sk-SK" dirty="0"/>
              <a:t>nástroje (úverové, záručné, rizikové, daňové stimuly)</a:t>
            </a:r>
          </a:p>
          <a:p>
            <a:r>
              <a:rPr lang="sk-SK" dirty="0" smtClean="0"/>
              <a:t>poradenstvo </a:t>
            </a:r>
            <a:r>
              <a:rPr lang="sk-SK" dirty="0"/>
              <a:t>a vzdelávanie zamerané na zvyšovanie povedomia v oblasti</a:t>
            </a:r>
          </a:p>
          <a:p>
            <a:r>
              <a:rPr lang="sk-SK" dirty="0"/>
              <a:t>inovácií a podnikania</a:t>
            </a:r>
          </a:p>
          <a:p>
            <a:r>
              <a:rPr lang="sk-SK" dirty="0" smtClean="0"/>
              <a:t>legislatívne </a:t>
            </a:r>
            <a:r>
              <a:rPr lang="sk-SK" dirty="0"/>
              <a:t>zmeny pre znižovanie regulačného zaťaženia</a:t>
            </a:r>
          </a:p>
          <a:p>
            <a:r>
              <a:rPr lang="sk-SK" dirty="0" smtClean="0"/>
              <a:t>podpora </a:t>
            </a:r>
            <a:r>
              <a:rPr lang="sk-SK" dirty="0"/>
              <a:t>proexportných aktivít</a:t>
            </a:r>
          </a:p>
          <a:p>
            <a:r>
              <a:rPr lang="sk-SK" dirty="0" smtClean="0"/>
              <a:t>projekty </a:t>
            </a:r>
            <a:r>
              <a:rPr lang="sk-SK" dirty="0"/>
              <a:t>na zlepšenie ochrany a využívania duševného </a:t>
            </a:r>
            <a:r>
              <a:rPr lang="sk-SK" dirty="0" smtClean="0"/>
              <a:t>vlastníctva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902337557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635</Words>
  <Application>Microsoft Office PowerPoint</Application>
  <PresentationFormat>Prezentácia na obrazovke (4:3)</PresentationFormat>
  <Paragraphs>103</Paragraphs>
  <Slides>9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9</vt:i4>
      </vt:variant>
    </vt:vector>
  </HeadingPairs>
  <TitlesOfParts>
    <vt:vector size="10" baseType="lpstr">
      <vt:lpstr>Motív Office</vt:lpstr>
      <vt:lpstr>Počet inštitúcií žiadajúcich o patenty v rokoch 1988-2012</vt:lpstr>
      <vt:lpstr>Pokles a fragmentácia – príklad BSK</vt:lpstr>
      <vt:lpstr>Siete, klastre inovátorov</vt:lpstr>
      <vt:lpstr>Akým spôsobom?</vt:lpstr>
      <vt:lpstr>Oblasti špecializácie</vt:lpstr>
      <vt:lpstr>Perspektívne oblasti špecializácie </vt:lpstr>
      <vt:lpstr>Hlavné ciele a priority – cez klastre</vt:lpstr>
      <vt:lpstr>RIS 3 a OP VaI</vt:lpstr>
      <vt:lpstr>Mix inovačnej politiky - nástroje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Počet inštitúcií žiadajúcich o patenty v rokoch 1988-2012</dc:title>
  <dc:creator>doma</dc:creator>
  <cp:lastModifiedBy>doma</cp:lastModifiedBy>
  <cp:revision>5</cp:revision>
  <dcterms:created xsi:type="dcterms:W3CDTF">2014-10-21T16:21:30Z</dcterms:created>
  <dcterms:modified xsi:type="dcterms:W3CDTF">2014-10-21T17:14:48Z</dcterms:modified>
</cp:coreProperties>
</file>